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66" r:id="rId2"/>
    <p:sldId id="256" r:id="rId3"/>
    <p:sldId id="270" r:id="rId4"/>
    <p:sldId id="279" r:id="rId5"/>
    <p:sldId id="280" r:id="rId6"/>
    <p:sldId id="275" r:id="rId7"/>
    <p:sldId id="281" r:id="rId8"/>
    <p:sldId id="282" r:id="rId9"/>
    <p:sldId id="283" r:id="rId10"/>
    <p:sldId id="257" r:id="rId11"/>
    <p:sldId id="258" r:id="rId12"/>
    <p:sldId id="276" r:id="rId13"/>
    <p:sldId id="259" r:id="rId14"/>
    <p:sldId id="273" r:id="rId15"/>
    <p:sldId id="277" r:id="rId16"/>
    <p:sldId id="285" r:id="rId17"/>
    <p:sldId id="260" r:id="rId18"/>
    <p:sldId id="261" r:id="rId19"/>
    <p:sldId id="272" r:id="rId20"/>
    <p:sldId id="278" r:id="rId21"/>
    <p:sldId id="269" r:id="rId22"/>
    <p:sldId id="262" r:id="rId23"/>
    <p:sldId id="274" r:id="rId24"/>
    <p:sldId id="263" r:id="rId25"/>
    <p:sldId id="264" r:id="rId26"/>
    <p:sldId id="293" r:id="rId27"/>
    <p:sldId id="267" r:id="rId28"/>
    <p:sldId id="265" r:id="rId29"/>
    <p:sldId id="284" r:id="rId30"/>
  </p:sldIdLst>
  <p:sldSz cx="9144000" cy="5143500" type="screen16x9"/>
  <p:notesSz cx="6858000" cy="9144000"/>
  <p:embeddedFontLst>
    <p:embeddedFont>
      <p:font typeface="Oswald"/>
      <p:regular r:id="rId32"/>
      <p:bold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  <p:embeddedFont>
      <p:font typeface="Arial Black" panose="020B0A04020102020204" pitchFamily="34" charset="0"/>
      <p:bold r:id="rId38"/>
    </p:embeddedFont>
    <p:embeddedFont>
      <p:font typeface="ＭＳ Ｐゴシック" panose="020B0600070205080204" pitchFamily="34" charset="-128"/>
      <p:regular r:id="rId39"/>
    </p:embeddedFont>
    <p:embeddedFont>
      <p:font typeface="Raleway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20.pn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20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321888412017202"/>
          <c:y val="0"/>
          <c:w val="0.4935622317596583"/>
          <c:h val="1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Column1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1"/>
              <a:srcRect/>
              <a:stretch>
                <a:fillRect/>
              </a:stretch>
            </a:blipFill>
            <a:ln w="25351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1"/>
            <c:bubble3D val="0"/>
            <c:spPr>
              <a:noFill/>
              <a:ln w="25303">
                <a:noFill/>
              </a:ln>
            </c:spPr>
            <c:extLst>
              <c:ext xmlns:c16="http://schemas.microsoft.com/office/drawing/2014/chart" uri="{C3380CC4-5D6E-409C-BE32-E72D297353CC}">
                <c16:uniqueId val="{00000000-44C4-4A3D-8D7C-BA0320B318BA}"/>
              </c:ext>
            </c:extLst>
          </c:dPt>
          <c:dPt>
            <c:idx val="2"/>
            <c:bubble3D val="0"/>
            <c:spPr>
              <a:solidFill>
                <a:srgbClr val="333300"/>
              </a:solidFill>
              <a:ln w="25351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C4-4A3D-8D7C-BA0320B318BA}"/>
              </c:ext>
            </c:extLst>
          </c:dPt>
          <c:dPt>
            <c:idx val="3"/>
            <c:bubble3D val="0"/>
            <c:spPr>
              <a:solidFill>
                <a:srgbClr val="993366"/>
              </a:solidFill>
              <a:ln w="25351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4C4-4A3D-8D7C-BA0320B318BA}"/>
              </c:ext>
            </c:extLst>
          </c:dPt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C4-4A3D-8D7C-BA0320B31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1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78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321888412017202"/>
          <c:y val="0"/>
          <c:w val="0.4935622317596583"/>
          <c:h val="1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Column1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1"/>
              <a:srcRect/>
              <a:stretch>
                <a:fillRect/>
              </a:stretch>
            </a:blipFill>
            <a:ln w="25372">
              <a:noFill/>
            </a:ln>
            <a:effectLst>
              <a:outerShdw dist="35921" dir="2700000" algn="br">
                <a:srgbClr val="000000"/>
              </a:outerShdw>
            </a:effectLst>
          </c:spPr>
          <c:explosion val="25"/>
          <c:dPt>
            <c:idx val="0"/>
            <c:bubble3D val="0"/>
            <c:explosion val="5"/>
            <c:extLst>
              <c:ext xmlns:c16="http://schemas.microsoft.com/office/drawing/2014/chart" uri="{C3380CC4-5D6E-409C-BE32-E72D297353CC}">
                <c16:uniqueId val="{00000000-3D21-4458-8F4A-5DDF0EC86759}"/>
              </c:ext>
            </c:extLst>
          </c:dPt>
          <c:dPt>
            <c:idx val="1"/>
            <c:bubble3D val="0"/>
            <c:spPr>
              <a:noFill/>
              <a:ln w="25364">
                <a:noFill/>
              </a:ln>
            </c:spPr>
            <c:extLst>
              <c:ext xmlns:c16="http://schemas.microsoft.com/office/drawing/2014/chart" uri="{C3380CC4-5D6E-409C-BE32-E72D297353CC}">
                <c16:uniqueId val="{00000001-3D21-4458-8F4A-5DDF0EC86759}"/>
              </c:ext>
            </c:extLst>
          </c:dPt>
          <c:dPt>
            <c:idx val="2"/>
            <c:bubble3D val="0"/>
            <c:spPr>
              <a:solidFill>
                <a:srgbClr val="969696"/>
              </a:solidFill>
              <a:ln w="25364">
                <a:noFill/>
              </a:ln>
            </c:spPr>
            <c:extLst>
              <c:ext xmlns:c16="http://schemas.microsoft.com/office/drawing/2014/chart" uri="{C3380CC4-5D6E-409C-BE32-E72D297353CC}">
                <c16:uniqueId val="{00000002-3D21-4458-8F4A-5DDF0EC86759}"/>
              </c:ext>
            </c:extLst>
          </c:dPt>
          <c:dPt>
            <c:idx val="3"/>
            <c:bubble3D val="0"/>
            <c:spPr>
              <a:noFill/>
              <a:ln w="25364">
                <a:noFill/>
              </a:ln>
            </c:spPr>
            <c:extLst>
              <c:ext xmlns:c16="http://schemas.microsoft.com/office/drawing/2014/chart" uri="{C3380CC4-5D6E-409C-BE32-E72D297353CC}">
                <c16:uniqueId val="{00000003-3D21-4458-8F4A-5DDF0EC86759}"/>
              </c:ext>
            </c:extLst>
          </c:dPt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21-4458-8F4A-5DDF0EC86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7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9755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66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133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839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9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743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39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Shape 6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21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771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217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250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7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80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89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80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664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75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955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032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9" name="Shape 7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Shape 7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651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81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546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8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>
            <a:extLst>
              <a:ext uri="{FF2B5EF4-FFF2-40B4-BE49-F238E27FC236}">
                <a16:creationId xmlns:a16="http://schemas.microsoft.com/office/drawing/2014/main" id="{0CD31FC8-8503-4B67-BAAD-D5C0E084CB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685832D9-5905-44E1-8A98-42885A7F4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7268" y="4485191"/>
            <a:ext cx="5728406" cy="42495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677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These chemicals—like BPA and phthalates—disrupt the endocrine system, which regulates our mood; growth &amp; development; sexual function and reproductive processes, as well as our tissue function and metabolism.</a:t>
            </a:r>
          </a:p>
        </p:txBody>
      </p:sp>
    </p:spTree>
    <p:extLst>
      <p:ext uri="{BB962C8B-B14F-4D97-AF65-F5344CB8AC3E}">
        <p14:creationId xmlns:p14="http://schemas.microsoft.com/office/powerpoint/2010/main" val="86703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id="{D9065929-E2F2-4D82-8E62-D57931DEE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AD90D89A-F628-43EA-B35F-CE727DED7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7268" y="4485191"/>
            <a:ext cx="5728406" cy="42495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Two of the most common chemicals found in plastics are Bisphenol A (bis-fen-all – A), or BPA, and Phthalates (thal-eights).  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Both of these act as synthetic hormones when they enter our bodies.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BPA is added to plastics to make them hard.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For example, its found in DVDs, plastic baby bottles and it lines most of our canned foods.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It’s so common, that its found in the blood of 93% of Americans over the age of 6.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Phthalates are added to plastics to make them soft.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It can be found in nail polish, lipstick, hairspray, perfumes, cosmetics and baby teething rings.</a:t>
            </a:r>
            <a:b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11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06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id="{08788804-D8A5-42CD-A6DB-2EA2D2D63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6D81128C-BDDB-4663-B6AB-92F35BDFF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7268" y="4485191"/>
            <a:ext cx="5728406" cy="42495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We mentioned earlier that plastic is made of oil, chemicals and dyes.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Well, some plastics actually leach the chemicals they are made of (meaning they get into or onto whatever they touch).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(QUESTION) Think about all of the things we eat and drinks that are packaged in plastic. Could this be affecting OUR health?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Researchers bought more than 450 plastic items that come in contact with food from several stores. 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They found that more than 70% of the products contained chemicals that acted like estrogen, a human, female hormone.</a:t>
            </a:r>
          </a:p>
          <a:p>
            <a:pPr marL="43677">
              <a:buClr>
                <a:srgbClr val="000000"/>
              </a:buClr>
              <a:buFontTx/>
              <a:buChar char="•"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marL="43677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Then, after exposing these items to sunlight, dishwashing and microwaving, they found that 95% oft the plastics tested positive for hormone mimickers.</a:t>
            </a:r>
          </a:p>
        </p:txBody>
      </p:sp>
    </p:spTree>
    <p:extLst>
      <p:ext uri="{BB962C8B-B14F-4D97-AF65-F5344CB8AC3E}">
        <p14:creationId xmlns:p14="http://schemas.microsoft.com/office/powerpoint/2010/main" val="10992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947C4F4-2CD5-4031-B124-B04149707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CBAAAF0-EA34-47C8-A305-370C9C4D8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875" tIns="47436" rIns="94875" bIns="47436"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Not only is the fact that the fish are eating our plastic confetti bad news…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Plastic confetti acts like a sponge in the ocean, absorbing toxic chemicals and pesticides from the water. 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These chemicals don’t mix with water, but they stick to plastic. 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Here you can see a plastic pellet turning brown with pollutants after it’s been in the ocean for a while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 single plastic pellet can have up to </a:t>
            </a:r>
            <a:r>
              <a:rPr lang="en-US" altLang="en-US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a million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times higher concentration of chemicals than the water around it. 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(QUESTION) So what happens when WE eat fish that have eaten plastic filled with toxic chemicals?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We’ll get to that in a bit. </a:t>
            </a:r>
          </a:p>
        </p:txBody>
      </p:sp>
    </p:spTree>
    <p:extLst>
      <p:ext uri="{BB962C8B-B14F-4D97-AF65-F5344CB8AC3E}">
        <p14:creationId xmlns:p14="http://schemas.microsoft.com/office/powerpoint/2010/main" val="397559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196F1ADC-7E68-4F6E-969F-4D99736456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35ED7F8A-8621-4008-912A-2991D43EA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This Rainbow Runner, less than a couple months old, had 17 pieces of plastic in its stomach.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These tiny pieces of plastic can’t be picked through or vacuumed up. </a:t>
            </a: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C3981BFE-3F2A-4379-9CD2-61966FB9D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066" indent="-291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4717" indent="-232943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0604" indent="-232943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6491" indent="-232943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2377" indent="-232943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8264" indent="-232943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4151" indent="-232943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0038" indent="-232943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6EADA8-B8C7-4C07-BCE7-B847F80021AF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8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EFF8-A6A5-4184-B0D7-92521114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5A83-BC03-48A4-9B7F-2889CF2D7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638EA-B7A0-46B1-8F98-8B026375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B74FDBB-89C0-489E-9568-70FA6EC79EFF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836D4-560F-4A71-A924-C2DA6F2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F709-CA0C-4A25-9F64-3C31EB27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72A1-0CA9-4F28-B1A2-0BC552A9D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2.%20Impacto%20Microplasticos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3.%20Arena%20Microplasticos.mp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4.%20Muerte_Masiva_de_Albatros_debido_a_Plstico.mp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5.%20Gusano_devorador_de_plstico_puede_biodegradar.mp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zepeda.melissa6@gmail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marklewisfriedman@gmail.com" TargetMode="External"/><Relationship Id="rId4" Type="http://schemas.openxmlformats.org/officeDocument/2006/relationships/hyperlink" Target="mailto:briceidamontes@gmail.com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1.%20Como_afectan_los_Desechos_plsticos_a_los_Animales_en_el_ocano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45" y="-916019"/>
            <a:ext cx="3948488" cy="39484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14" y="2231852"/>
            <a:ext cx="1071562" cy="10715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4" y="2430847"/>
            <a:ext cx="2380831" cy="6016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7" y="3911600"/>
            <a:ext cx="1953038" cy="671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45" y="3574359"/>
            <a:ext cx="2019300" cy="1346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43" y="4025900"/>
            <a:ext cx="2629977" cy="6717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43" y="3685117"/>
            <a:ext cx="1653946" cy="11246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95" y="2362985"/>
            <a:ext cx="2776911" cy="7612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9" y="2420480"/>
            <a:ext cx="1931821" cy="9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0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/>
        </p:nvSpPr>
        <p:spPr>
          <a:xfrm>
            <a:off x="85925" y="0"/>
            <a:ext cx="27729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600" b="1" i="0" u="none" strike="noStrike" cap="none" dirty="0">
                <a:solidFill>
                  <a:schemeClr val="bg2"/>
                </a:solidFill>
                <a:highlight>
                  <a:srgbClr val="FFFF00"/>
                </a:highlight>
                <a:latin typeface="Raleway"/>
                <a:ea typeface="Raleway"/>
                <a:cs typeface="Raleway"/>
                <a:sym typeface="Raleway"/>
              </a:rPr>
              <a:t>Presentación</a:t>
            </a:r>
            <a:endParaRPr sz="2600" b="1" i="0" u="none" strike="noStrike" cap="none" dirty="0">
              <a:solidFill>
                <a:schemeClr val="bg2"/>
              </a:solidFill>
              <a:highlight>
                <a:srgbClr val="FFFF00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85925" y="479625"/>
            <a:ext cx="3641700" cy="46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200"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</a:rPr>
              <a:t>Club de Biología Marina del Colegio Animo High School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Los Angeles, California </a:t>
            </a:r>
            <a:r>
              <a:rPr lang="en" sz="1200" i="0" u="none" strike="noStrike" cap="none" dirty="0">
                <a:latin typeface="Raleway"/>
                <a:ea typeface="Raleway"/>
                <a:cs typeface="Raleway"/>
                <a:sym typeface="Raleway"/>
              </a:rPr>
              <a:t>2004</a:t>
            </a: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-2018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dirty="0"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 pitchFamily="34" charset="0"/>
              <a:buChar char="•"/>
            </a:pPr>
            <a:r>
              <a:rPr lang="en" sz="1200" b="1" i="0" u="none" strike="noStrike" cap="none" dirty="0">
                <a:latin typeface="Raleway"/>
                <a:ea typeface="Raleway"/>
                <a:cs typeface="Raleway"/>
                <a:sym typeface="Raleway"/>
              </a:rPr>
              <a:t>La investigación de microplásticos comenzó el año 2017</a:t>
            </a:r>
            <a:endParaRPr sz="1200" b="1" i="0" u="none" strike="noStrike" cap="none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En el 2018 </a:t>
            </a:r>
            <a:r>
              <a:rPr lang="es-CL" sz="1200" b="1" i="0" u="none" strike="noStrike" cap="none" dirty="0">
                <a:latin typeface="Raleway"/>
                <a:ea typeface="Raleway"/>
                <a:cs typeface="Raleway"/>
                <a:sym typeface="Raleway"/>
              </a:rPr>
              <a:t>se formaron equipos de:</a:t>
            </a:r>
            <a:endParaRPr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700" b="1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L" sz="1200" dirty="0">
                <a:latin typeface="Raleway"/>
                <a:ea typeface="Raleway"/>
                <a:cs typeface="Raleway"/>
                <a:sym typeface="Raleway"/>
              </a:rPr>
              <a:t>P</a:t>
            </a: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layas, bahías, página web, innovación y soluciones para evitar la contaminación de organismos, y creación de tríptico.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b="1" i="0" u="sng" strike="noStrike" cap="none" dirty="0">
                <a:latin typeface="Raleway"/>
                <a:ea typeface="Raleway"/>
                <a:cs typeface="Raleway"/>
                <a:sym typeface="Raleway"/>
              </a:rPr>
              <a:t>Eventos de difusión </a:t>
            </a:r>
          </a:p>
          <a:p>
            <a:pPr>
              <a:buSzPts val="2200"/>
            </a:pP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Día de la Tierra, Acuario, Limpieza de playas, Navegaciones de Explorar la Costa. </a:t>
            </a:r>
          </a:p>
          <a:p>
            <a:pPr>
              <a:buSzPts val="2200"/>
            </a:pPr>
            <a:endParaRPr lang="es-CL"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L" b="1" i="0" u="sng" strike="noStrike" cap="none" dirty="0">
                <a:latin typeface="Raleway"/>
                <a:ea typeface="Raleway"/>
                <a:cs typeface="Raleway"/>
                <a:sym typeface="Raleway"/>
              </a:rPr>
              <a:t>Colaboración con:</a:t>
            </a:r>
            <a:endParaRPr b="1" i="0" u="sng" strike="noStrike" cap="none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1200" i="0" u="none" strike="noStrike" cap="none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Japan, Algalita, SEA Lab, </a:t>
            </a:r>
            <a:r>
              <a:rPr lang="en" sz="12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Heal the Bay, </a:t>
            </a:r>
            <a:r>
              <a:rPr lang="en" sz="1200" i="0" u="none" strike="noStrike" cap="none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5Gyres, City2Sea, LA Maritime Institute, USC </a:t>
            </a:r>
            <a:r>
              <a:rPr lang="en" sz="12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Sea Grant</a:t>
            </a:r>
            <a:r>
              <a:rPr lang="en" sz="1200" i="0" u="none" strike="noStrike" cap="none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, Cabrillo</a:t>
            </a:r>
            <a:r>
              <a:rPr lang="en" sz="12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 Aq.</a:t>
            </a:r>
            <a:r>
              <a:rPr lang="en" sz="1200" i="0" u="none" strike="noStrike" cap="none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 i="0" u="none" strike="noStrike" cap="none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 l="17293" t="12442" b="10175"/>
          <a:stretch/>
        </p:blipFill>
        <p:spPr>
          <a:xfrm>
            <a:off x="3615070" y="542401"/>
            <a:ext cx="6018027" cy="329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213025"/>
            <a:ext cx="36459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Equipo del Océano</a:t>
            </a:r>
            <a:endParaRPr sz="24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0" y="962949"/>
            <a:ext cx="4508100" cy="4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➢"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</a:rPr>
              <a:t>Recolectar muestras de agua con redes de plancton, donadas por organización 5Gyres.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➢"/>
            </a:pPr>
            <a:endParaRPr sz="16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➢"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</a:rPr>
              <a:t>Contar plástico visualmente bajo el microscopio. 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➢"/>
            </a:pPr>
            <a:endParaRPr sz="16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➢"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</a:rPr>
              <a:t>Se categorizan diferentes tipos de basura marina en biótico y abiótico. </a:t>
            </a:r>
          </a:p>
          <a:p>
            <a:pPr marL="76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➢"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</a:rPr>
              <a:t>Registrar datos de coordinadas en GPS, clima, condiciones del tiempo, hora y fecha.  </a:t>
            </a:r>
            <a:endParaRPr sz="1600" b="1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t="27962" b="11825"/>
          <a:stretch/>
        </p:blipFill>
        <p:spPr>
          <a:xfrm>
            <a:off x="7003650" y="82975"/>
            <a:ext cx="2079874" cy="25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025" y="2853425"/>
            <a:ext cx="4275149" cy="20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 l="15383" b="15045"/>
          <a:stretch/>
        </p:blipFill>
        <p:spPr>
          <a:xfrm>
            <a:off x="4719026" y="82975"/>
            <a:ext cx="1523075" cy="271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36" y="26405"/>
            <a:ext cx="4986164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9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175712"/>
            <a:ext cx="34203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Ejemplo de muestra </a:t>
            </a:r>
            <a:br>
              <a:rPr lang="en" sz="2400" dirty="0"/>
            </a:br>
            <a:r>
              <a:rPr lang="en" sz="2400" dirty="0"/>
              <a:t>de oceáno</a:t>
            </a:r>
            <a:endParaRPr sz="2400" dirty="0"/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l="3260" t="28523" r="8125" b="15874"/>
          <a:stretch/>
        </p:blipFill>
        <p:spPr>
          <a:xfrm>
            <a:off x="311700" y="1949890"/>
            <a:ext cx="6833379" cy="299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719292" y="-953825"/>
            <a:ext cx="1673444" cy="413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dirty="0">
                <a:hlinkClick r:id="rId3" action="ppaction://hlinkfile"/>
              </a:rPr>
              <a:t>Video: impacto </a:t>
            </a:r>
            <a:r>
              <a:rPr lang="es-CL" sz="2400" dirty="0" err="1">
                <a:hlinkClick r:id="rId3" action="ppaction://hlinkfile"/>
              </a:rPr>
              <a:t>microplásticos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82921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/>
        </p:nvSpPr>
        <p:spPr>
          <a:xfrm>
            <a:off x="111823" y="218676"/>
            <a:ext cx="7172100" cy="304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sz="2400" b="1" u="sng" dirty="0">
                <a:solidFill>
                  <a:schemeClr val="accent6">
                    <a:lumMod val="75000"/>
                  </a:schemeClr>
                </a:solidFill>
              </a:rPr>
              <a:t>Objetivo de proyectos con estudiantes:</a:t>
            </a:r>
          </a:p>
          <a:p>
            <a:pPr>
              <a:buClr>
                <a:schemeClr val="dk1"/>
              </a:buClr>
            </a:pPr>
            <a:endParaRPr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Investiga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recoger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datos</a:t>
            </a:r>
            <a:endParaRPr lang="en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endParaRPr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Analy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izar</a:t>
            </a:r>
            <a:endParaRPr lang="en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endParaRPr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Propo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ne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 solu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ion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n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642938" indent="-642938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Desarrolar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 activistas ambiental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30" name="Shape 6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4382" y="753254"/>
            <a:ext cx="3653373" cy="182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5763" y="2708829"/>
            <a:ext cx="2407169" cy="252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Shape 6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876" y="3262489"/>
            <a:ext cx="3134363" cy="197354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Shape 633"/>
          <p:cNvSpPr/>
          <p:nvPr/>
        </p:nvSpPr>
        <p:spPr>
          <a:xfrm>
            <a:off x="7776053" y="1125653"/>
            <a:ext cx="351300" cy="3513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Shape 634"/>
          <p:cNvSpPr/>
          <p:nvPr/>
        </p:nvSpPr>
        <p:spPr>
          <a:xfrm>
            <a:off x="5178653" y="1056223"/>
            <a:ext cx="351300" cy="3513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53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>
            <a:spLocks noGrp="1"/>
          </p:cNvSpPr>
          <p:nvPr>
            <p:ph type="title"/>
          </p:nvPr>
        </p:nvSpPr>
        <p:spPr>
          <a:xfrm>
            <a:off x="613175" y="54148"/>
            <a:ext cx="7886700" cy="76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68575" rIns="68575" bIns="68575" rtlCol="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Cómo se obtienen las muestras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139776" y="814648"/>
            <a:ext cx="8833499" cy="42591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68575" rIns="68575" bIns="68575" rtlCol="0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b="1" u="sng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Colección de muestras de playa </a:t>
            </a:r>
            <a:endParaRPr b="1" dirty="0">
              <a:solidFill>
                <a:srgbClr val="C00000"/>
              </a:solidFill>
            </a:endParaRPr>
          </a:p>
          <a:p>
            <a:pPr marL="457189" indent="-228594"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 arena es pasada por coladores finos/tamices de 100 ∐m, 500 ∐m, 1mm</a:t>
            </a:r>
          </a:p>
          <a:p>
            <a:pPr marL="457189" indent="-228594"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El plástico que flota en el agua, se extrae y examina bajo el microscopio y se cuenta. </a:t>
            </a:r>
          </a:p>
          <a:p>
            <a:pPr marL="457189" indent="-228594">
              <a:buClr>
                <a:schemeClr val="dk1"/>
              </a:buClr>
              <a:buSzPts val="2800"/>
              <a:buFont typeface="Arial"/>
              <a:buAutoNum type="arabicPeriod"/>
            </a:pPr>
            <a:endParaRPr b="1" dirty="0">
              <a:solidFill>
                <a:srgbClr val="C00000"/>
              </a:solidFill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b="1" u="sng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Colección de muestras de agua </a:t>
            </a:r>
            <a:endParaRPr b="1" dirty="0">
              <a:solidFill>
                <a:srgbClr val="C00000"/>
              </a:solidFill>
            </a:endParaRPr>
          </a:p>
          <a:p>
            <a:pPr marL="457189" indent="-228594"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Las redes se lanzan en la costa o en la bahía </a:t>
            </a:r>
          </a:p>
          <a:p>
            <a:pPr marL="457189" indent="-228594"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 lavan/enjuagan las particulas de la red</a:t>
            </a:r>
            <a:endParaRPr b="1" dirty="0">
              <a:solidFill>
                <a:srgbClr val="C00000"/>
              </a:solidFill>
            </a:endParaRPr>
          </a:p>
          <a:p>
            <a:pPr marL="457189" indent="-228594"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 recoje la muestra con papel filtro, y se examina en el microscopio y se cuenta. </a:t>
            </a:r>
            <a:endParaRPr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4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0" y="870150"/>
            <a:ext cx="4626000" cy="4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>
              <a:buClr>
                <a:schemeClr val="dk2"/>
              </a:buClr>
              <a:buSzPts val="2400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Recolección de muestras de arena </a:t>
            </a:r>
          </a:p>
          <a:p>
            <a:pPr marL="76200">
              <a:buClr>
                <a:schemeClr val="dk2"/>
              </a:buClr>
              <a:buSzPts val="2400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para analizar cantidad de microplásticos.</a:t>
            </a:r>
          </a:p>
          <a:p>
            <a:pPr marL="76200">
              <a:buClr>
                <a:schemeClr val="dk2"/>
              </a:buClr>
              <a:buSzPts val="2400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6200">
              <a:buClr>
                <a:schemeClr val="dk2"/>
              </a:buClr>
              <a:buSzPts val="2400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Materiales: </a:t>
            </a:r>
          </a:p>
          <a:p>
            <a:pPr marL="76200">
              <a:buClr>
                <a:schemeClr val="dk2"/>
              </a:buClr>
              <a:buSzPts val="2400"/>
            </a:pPr>
            <a:endParaRPr sz="1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indent="-381000">
              <a:buClr>
                <a:schemeClr val="dk2"/>
              </a:buClr>
              <a:buSzPts val="2400"/>
              <a:buFont typeface="Raleway"/>
              <a:buChar char="➢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Cuadrante (1 metro cuadrado), huincha para medir, teléfono celular, baldes, coladores (1,000/500 um)</a:t>
            </a:r>
          </a:p>
          <a:p>
            <a:pPr marL="457200" indent="-381000">
              <a:buClr>
                <a:schemeClr val="dk2"/>
              </a:buClr>
              <a:buSzPts val="2400"/>
              <a:buFont typeface="Raleway"/>
              <a:buChar char="➢"/>
            </a:pPr>
            <a:endParaRPr sz="1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indent="-381000">
              <a:buClr>
                <a:schemeClr val="dk2"/>
              </a:buClr>
              <a:buSzPts val="2400"/>
              <a:buFont typeface="Raleway"/>
              <a:buChar char="➢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Papeles para registro de datos.</a:t>
            </a:r>
          </a:p>
          <a:p>
            <a:pPr marL="457200" indent="-381000">
              <a:buClr>
                <a:schemeClr val="dk2"/>
              </a:buClr>
              <a:buSzPts val="2400"/>
              <a:buFont typeface="Raleway"/>
              <a:buChar char="➢"/>
            </a:pPr>
            <a:endParaRPr lang="en" sz="1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indent="-381000">
              <a:buClr>
                <a:schemeClr val="dk2"/>
              </a:buClr>
              <a:buSzPts val="2400"/>
              <a:buFont typeface="Raleway"/>
              <a:buChar char="➢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Separar microplásticos de arena, biótico y abiótico. </a:t>
            </a:r>
          </a:p>
          <a:p>
            <a:pPr marL="76200">
              <a:buClr>
                <a:schemeClr val="dk2"/>
              </a:buClr>
              <a:buSzPts val="2400"/>
            </a:pPr>
            <a:endParaRPr lang="en" sz="1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6200">
              <a:buClr>
                <a:schemeClr val="dk2"/>
              </a:buClr>
              <a:buSzPts val="2400"/>
            </a:pPr>
            <a:r>
              <a:rPr lang="en" sz="16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Lugares: Long Beach, San Pedro, Santa Monica, Dockweiler, y otros.</a:t>
            </a:r>
            <a:endParaRPr sz="16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1" name="Shape 91"/>
          <p:cNvCxnSpPr/>
          <p:nvPr/>
        </p:nvCxnSpPr>
        <p:spPr>
          <a:xfrm rot="10800000" flipH="1">
            <a:off x="2012775" y="495275"/>
            <a:ext cx="1757400" cy="3900"/>
          </a:xfrm>
          <a:prstGeom prst="straightConnector1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l="17182" r="19438" b="13096"/>
          <a:stretch/>
        </p:blipFill>
        <p:spPr>
          <a:xfrm>
            <a:off x="4453650" y="0"/>
            <a:ext cx="1996900" cy="26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 l="13535" r="13535" b="13404"/>
          <a:stretch/>
        </p:blipFill>
        <p:spPr>
          <a:xfrm>
            <a:off x="5280750" y="2694050"/>
            <a:ext cx="2539850" cy="226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 l="18075" r="18075" b="12449"/>
          <a:stretch/>
        </p:blipFill>
        <p:spPr>
          <a:xfrm>
            <a:off x="6604150" y="0"/>
            <a:ext cx="2539850" cy="26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155325" y="203824"/>
            <a:ext cx="35613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Equipo de Playa </a:t>
            </a:r>
            <a:endParaRPr sz="2400" b="1" dirty="0">
              <a:solidFill>
                <a:schemeClr val="bg2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Ejemplo de muestra de arena</a:t>
            </a:r>
            <a:endParaRPr sz="2400" dirty="0"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1" y="1977656"/>
            <a:ext cx="7481833" cy="282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336" y="12505"/>
            <a:ext cx="2395775" cy="1880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951975"/>
          </a:xfrm>
        </p:spPr>
        <p:txBody>
          <a:bodyPr/>
          <a:lstStyle/>
          <a:p>
            <a:r>
              <a:rPr lang="es-CL" sz="2000" dirty="0">
                <a:hlinkClick r:id="rId3" action="ppaction://hlinkfile"/>
              </a:rPr>
              <a:t>Video: </a:t>
            </a:r>
            <a:r>
              <a:rPr lang="es-CL" sz="2000" dirty="0" err="1">
                <a:hlinkClick r:id="rId3" action="ppaction://hlinkfile"/>
              </a:rPr>
              <a:t>microplásticos</a:t>
            </a:r>
            <a:r>
              <a:rPr lang="es-CL" sz="2000" dirty="0">
                <a:hlinkClick r:id="rId3" action="ppaction://hlinkfile"/>
              </a:rPr>
              <a:t> en la arena</a:t>
            </a:r>
            <a:br>
              <a:rPr lang="es-CL" sz="2000" dirty="0"/>
            </a:br>
            <a:br>
              <a:rPr lang="es-CL" sz="2000" dirty="0"/>
            </a:b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58520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344250" y="818223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Investigando Microplásticos</a:t>
            </a:r>
            <a:endParaRPr dirty="0"/>
          </a:p>
        </p:txBody>
      </p:sp>
      <p:sp>
        <p:nvSpPr>
          <p:cNvPr id="59" name="Shape 59"/>
          <p:cNvSpPr txBox="1">
            <a:spLocks noGrp="1"/>
          </p:cNvSpPr>
          <p:nvPr>
            <p:ph type="subTitle" idx="4294967295"/>
          </p:nvPr>
        </p:nvSpPr>
        <p:spPr>
          <a:xfrm>
            <a:off x="344250" y="3797595"/>
            <a:ext cx="56619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Por Briceida Montes y Melissa Zepeda</a:t>
            </a:r>
            <a:endParaRPr dirty="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Animo HS Marine Club de Biología y Medio Ambiente    </a:t>
            </a:r>
            <a:r>
              <a:rPr lang="en" dirty="0">
                <a:solidFill>
                  <a:srgbClr val="FFFFFF"/>
                </a:solidFill>
              </a:rPr>
              <a:t>                                       Mayo 2018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-177800"/>
            <a:ext cx="8520600" cy="1574799"/>
          </a:xfrm>
        </p:spPr>
        <p:txBody>
          <a:bodyPr/>
          <a:lstStyle/>
          <a:p>
            <a:br>
              <a:rPr lang="es-CL" sz="2000" dirty="0"/>
            </a:br>
            <a:br>
              <a:rPr lang="es-CL" sz="2000" dirty="0"/>
            </a:br>
            <a:r>
              <a:rPr lang="es-CL" sz="2000" dirty="0">
                <a:hlinkClick r:id="rId3" action="ppaction://hlinkfile"/>
              </a:rPr>
              <a:t>Video: albatros</a:t>
            </a:r>
            <a:endParaRPr lang="es-CL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499"/>
            <a:ext cx="3796044" cy="213527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97A0B67-E0D7-4122-AA2D-584855DB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787400"/>
            <a:ext cx="5066895" cy="27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51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/>
              <a:t>Actividad práctica de arena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78866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169105"/>
            <a:ext cx="3655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Arial"/>
              </a:rPr>
              <a:t>Equipo de gusanos</a:t>
            </a:r>
            <a:endParaRPr sz="2400" b="1" dirty="0">
              <a:solidFill>
                <a:schemeClr val="bg2"/>
              </a:solidFill>
              <a:latin typeface="Raleway"/>
              <a:ea typeface="Raleway"/>
              <a:cs typeface="Raleway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25575" y="717406"/>
            <a:ext cx="4215775" cy="4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r>
              <a:rPr lang="en" sz="1400" b="1" dirty="0">
                <a:latin typeface="Raleway"/>
                <a:ea typeface="Raleway"/>
                <a:cs typeface="Raleway"/>
                <a:sym typeface="Raleway"/>
              </a:rPr>
              <a:t>Algunas especies de gusanos se conocen por comer plástico. 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endParaRPr sz="14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r>
              <a:rPr lang="en" sz="1400" b="1" dirty="0">
                <a:latin typeface="Raleway"/>
                <a:ea typeface="Raleway"/>
                <a:cs typeface="Raleway"/>
                <a:sym typeface="Raleway"/>
              </a:rPr>
              <a:t>En los experimentos se usaron: larvas de polillas de cera, gusanos de harina, gusanos de cuerno de tomate. 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endParaRPr sz="14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r>
              <a:rPr lang="en" sz="1400" b="1" dirty="0">
                <a:latin typeface="Raleway"/>
                <a:ea typeface="Raleway"/>
                <a:cs typeface="Raleway"/>
                <a:sym typeface="Raleway"/>
              </a:rPr>
              <a:t>Las larvas de polilla de cera metabolizaron la mayoría de los plásticos (espuma de poliestileno, bolsas y otros).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endParaRPr sz="14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r>
              <a:rPr lang="en" sz="1400" b="1" dirty="0">
                <a:latin typeface="Raleway"/>
                <a:ea typeface="Raleway"/>
                <a:cs typeface="Raleway"/>
                <a:sym typeface="Raleway"/>
              </a:rPr>
              <a:t>Es una solución posible para eliminar plásticos de los vertederos, pero... </a:t>
            </a:r>
            <a:r>
              <a:rPr lang="es-CL" sz="1400" b="1" dirty="0">
                <a:latin typeface="Raleway"/>
                <a:ea typeface="Raleway"/>
                <a:cs typeface="Raleway"/>
                <a:sym typeface="Raleway"/>
              </a:rPr>
              <a:t>L</a:t>
            </a:r>
            <a:r>
              <a:rPr lang="en" sz="1400" b="1" dirty="0">
                <a:latin typeface="Raleway"/>
                <a:ea typeface="Raleway"/>
                <a:cs typeface="Raleway"/>
                <a:sym typeface="Raleway"/>
              </a:rPr>
              <a:t>a cantidad de gusanos necesarios lo hace casi imposible. 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➢"/>
            </a:pPr>
            <a:endParaRPr sz="14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➢"/>
            </a:pPr>
            <a:r>
              <a:rPr lang="en" sz="1400" b="1" dirty="0">
                <a:latin typeface="Raleway"/>
                <a:ea typeface="Raleway"/>
                <a:cs typeface="Raleway"/>
                <a:sym typeface="Raleway"/>
              </a:rPr>
              <a:t>Necesitamos más investigación para encontrar más especies con habilidades similares. 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14207"/>
          <a:stretch/>
        </p:blipFill>
        <p:spPr>
          <a:xfrm>
            <a:off x="6752625" y="112350"/>
            <a:ext cx="2204498" cy="25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t="18226" b="13252"/>
          <a:stretch/>
        </p:blipFill>
        <p:spPr>
          <a:xfrm>
            <a:off x="5326125" y="2783875"/>
            <a:ext cx="2671523" cy="22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Image result for tomato hornwor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1350" y="459205"/>
            <a:ext cx="2321176" cy="1549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000" dirty="0">
                <a:hlinkClick r:id="rId3" action="ppaction://hlinkfile"/>
              </a:rPr>
              <a:t>Video: gusanos que comen plástico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499255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179525" y="95475"/>
            <a:ext cx="85206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000000"/>
              </a:buClr>
            </a:pP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</a:rPr>
              <a:t>Beneficios de este tipo de Proyectos</a:t>
            </a:r>
            <a:endParaRPr sz="2400" b="1" dirty="0">
              <a:solidFill>
                <a:schemeClr val="bg2"/>
              </a:solidFill>
              <a:latin typeface="Raleway"/>
              <a:ea typeface="Raleway"/>
              <a:cs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32199" y="675675"/>
            <a:ext cx="5520000" cy="4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Da a los estudiantes la oportunidad de hacer investigación aplicada, desde la literatura a la experimentación; observar, recolectar datos, conclusión (aplicar el método científico). </a:t>
            </a:r>
          </a:p>
          <a:p>
            <a:pPr marL="0" lvl="0" indent="0">
              <a:lnSpc>
                <a:spcPct val="100000"/>
              </a:lnSpc>
              <a:buSzPts val="2400"/>
              <a:buNone/>
            </a:pPr>
            <a:endParaRPr lang="en"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Educar a estudiantes y la comunidad de los peligros de los microplásticos, impactos en el medio ambiente, daños en el sistema endocrino a través del consumo de peces o mariscos.</a:t>
            </a: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endParaRPr lang="en"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Abre una puerta para conocer más sobre carreras de ciencias y de interactuar con científicos. </a:t>
            </a: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endParaRPr lang="en"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Conecta a estudiantes con la investigación. </a:t>
            </a: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endParaRPr lang="en"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Crea conciencia sobre el uso de los plásticos. </a:t>
            </a: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endParaRPr lang="en" sz="1200" b="1" dirty="0">
              <a:latin typeface="Raleway"/>
              <a:ea typeface="Raleway"/>
              <a:cs typeface="Raleway"/>
              <a:sym typeface="Raleway"/>
            </a:endParaRPr>
          </a:p>
          <a:p>
            <a:pPr marL="285750" lvl="0" indent="-285750">
              <a:lnSpc>
                <a:spcPct val="100000"/>
              </a:lnSpc>
              <a:buSzPts val="2400"/>
              <a:buFont typeface="Arial" panose="020B0604020202020204" pitchFamily="34" charset="0"/>
              <a:buChar char="•"/>
            </a:pPr>
            <a:r>
              <a:rPr lang="en" sz="1200" b="1" dirty="0">
                <a:latin typeface="Raleway"/>
                <a:ea typeface="Raleway"/>
                <a:cs typeface="Raleway"/>
                <a:sym typeface="Raleway"/>
              </a:rPr>
              <a:t>Posibilidad de participar de Ferias Científicas, clubes ambientales e interactuar con otros grupos en el mundo a través de Skype.</a:t>
            </a:r>
            <a:endParaRPr sz="1200" b="1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9" name="Shape 119" descr="Image result for resear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125" y="95475"/>
            <a:ext cx="3047926" cy="22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Image result for researc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6050" y="2585175"/>
            <a:ext cx="2384075" cy="2339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812923" cy="4569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u="sng" dirty="0">
                <a:solidFill>
                  <a:schemeClr val="accent6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¿Qué es lo que viene?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2000" b="1" dirty="0">
                <a:latin typeface="Raleway"/>
                <a:ea typeface="Raleway"/>
                <a:cs typeface="Raleway"/>
                <a:sym typeface="Raleway"/>
              </a:rPr>
              <a:t>Ampliar nuestra red de colaboración con estudiantes nacionales e internacionales. Publica en nuestro sitio web tus proyectos o ideas. </a:t>
            </a:r>
          </a:p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endParaRPr lang="en" sz="20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2000" b="1" dirty="0">
                <a:latin typeface="Raleway"/>
                <a:ea typeface="Raleway"/>
                <a:cs typeface="Raleway"/>
                <a:sym typeface="Raleway"/>
              </a:rPr>
              <a:t>Crear y continuar con campañas educacionales.</a:t>
            </a:r>
          </a:p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endParaRPr lang="en" sz="20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2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Participar de manifestaciones masivas para impulsar al Gobierno y empresas a cambiar los envoltorios de productos plásticos, incrementar el reciclaje</a:t>
            </a:r>
            <a:r>
              <a:rPr lang="en" sz="2000" b="1" dirty="0"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endParaRPr sz="2000" b="1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2000" b="1" dirty="0">
                <a:latin typeface="Raleway"/>
                <a:ea typeface="Raleway"/>
                <a:cs typeface="Raleway"/>
                <a:sym typeface="Raleway"/>
              </a:rPr>
              <a:t>Investigar y apoyar innovaciones para reducir el plástico en los océanos. </a:t>
            </a:r>
            <a:endParaRPr sz="2000" b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 txBox="1">
            <a:spLocks noGrp="1"/>
          </p:cNvSpPr>
          <p:nvPr>
            <p:ph type="title"/>
          </p:nvPr>
        </p:nvSpPr>
        <p:spPr>
          <a:xfrm>
            <a:off x="1" y="824089"/>
            <a:ext cx="9143999" cy="2122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sz="2400" b="1" u="sng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SOLUCIONES: </a:t>
            </a:r>
            <a:br>
              <a:rPr lang="en" sz="2400" b="1" u="sng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Reducir el uso de plastico en nuestras vidas! </a:t>
            </a:r>
            <a:r>
              <a:rPr lang="en" sz="1800" b="1" i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{envoltorios de comida!!}</a:t>
            </a:r>
            <a:br>
              <a:rPr lang="en" sz="1800" b="1" i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Reciclar el plástico existente. </a:t>
            </a:r>
            <a:r>
              <a:rPr lang="en" sz="1800" b="1" i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La ciencia existe para hacer esto. </a:t>
            </a:r>
            <a:br>
              <a:rPr lang="en" sz="1800" b="1" i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Sustituir el plástico por elementos biodegradables {Envoltorios de papel, bamboo, bolsas de maicena, utensilios comestibles} </a:t>
            </a:r>
            <a:b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Presiona para que las empresas limpien sus contaminantes.</a:t>
            </a:r>
            <a:b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Regulaciones más eficientes, fuertes y que se apliquen efectivamente por el gobierno, creando a la vez nuevos trabajos e invenciones. </a:t>
            </a:r>
            <a:endParaRPr sz="1800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Shape 7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7735" y="3660669"/>
            <a:ext cx="3534600" cy="1217512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Shape 764"/>
          <p:cNvSpPr/>
          <p:nvPr/>
        </p:nvSpPr>
        <p:spPr>
          <a:xfrm>
            <a:off x="377309" y="3476977"/>
            <a:ext cx="2916899" cy="1516894"/>
          </a:xfrm>
          <a:prstGeom prst="mathMultiply">
            <a:avLst>
              <a:gd name="adj1" fmla="val 23520"/>
            </a:avLst>
          </a:prstGeom>
          <a:solidFill>
            <a:srgbClr val="FF0000">
              <a:alpha val="41960"/>
            </a:srgbClr>
          </a:solidFill>
          <a:ln w="9525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5" name="Shape 765"/>
          <p:cNvPicPr preferRelativeResize="0"/>
          <p:nvPr/>
        </p:nvPicPr>
        <p:blipFill rotWithShape="1">
          <a:blip r:embed="rId4">
            <a:alphaModFix/>
          </a:blip>
          <a:srcRect l="316" b="508"/>
          <a:stretch/>
        </p:blipFill>
        <p:spPr>
          <a:xfrm>
            <a:off x="4105487" y="3660669"/>
            <a:ext cx="2726116" cy="133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Shape 7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6629" y="3361287"/>
            <a:ext cx="2120927" cy="1516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60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7"/>
          <p:cNvSpPr txBox="1">
            <a:spLocks noGrp="1"/>
          </p:cNvSpPr>
          <p:nvPr>
            <p:ph type="title"/>
          </p:nvPr>
        </p:nvSpPr>
        <p:spPr>
          <a:xfrm>
            <a:off x="240628" y="1275690"/>
            <a:ext cx="85206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rgbClr val="000000"/>
              </a:buClr>
            </a:pP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</a:rPr>
              <a:t>GRACIAS por recibirnos en Valdivia, Chile</a:t>
            </a:r>
            <a:b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</a:rPr>
            </a:br>
            <a:b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</a:rPr>
            </a:b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</a:rPr>
              <a:t>Ojalá se motiven para colaborar y trabajar juntos </a:t>
            </a: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Wingdings" panose="05000000000000000000" pitchFamily="2" charset="2"/>
              </a:rPr>
              <a:t></a:t>
            </a:r>
            <a:endParaRPr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43" y="2013836"/>
            <a:ext cx="3352947" cy="33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5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662475" y="6221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/>
                </a:solidFill>
                <a:latin typeface="Raleway"/>
                <a:ea typeface="Raleway"/>
                <a:cs typeface="Raleway"/>
              </a:rPr>
              <a:t>Contacto </a:t>
            </a:r>
            <a:endParaRPr sz="2400" b="1" dirty="0">
              <a:solidFill>
                <a:schemeClr val="bg2"/>
              </a:solidFill>
              <a:latin typeface="Raleway"/>
              <a:ea typeface="Raleway"/>
              <a:cs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29450" y="1441200"/>
            <a:ext cx="4265400" cy="3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2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Sitio web: </a:t>
            </a:r>
            <a:r>
              <a:rPr lang="en" sz="2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Animomarinebio.weebly.com</a:t>
            </a: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Melissa Zepeda</a:t>
            </a: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200" u="sng" dirty="0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zepeda.melissa6@gmail.com</a:t>
            </a:r>
            <a:r>
              <a:rPr lang="en" sz="2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Briceida Montes</a:t>
            </a: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200" u="sng" dirty="0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briceidamontes@gmail.com</a:t>
            </a:r>
            <a:endParaRPr sz="2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8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4594850" y="1441200"/>
            <a:ext cx="4265400" cy="27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Raleway"/>
                <a:ea typeface="Raleway"/>
                <a:cs typeface="Raleway"/>
                <a:sym typeface="Raleway"/>
              </a:rPr>
              <a:t>Supervisor: </a:t>
            </a:r>
            <a:endParaRPr sz="22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 dirty="0">
                <a:latin typeface="Raleway"/>
                <a:ea typeface="Raleway"/>
                <a:cs typeface="Raleway"/>
                <a:sym typeface="Raleway"/>
              </a:rPr>
              <a:t>Mark Friedman</a:t>
            </a:r>
            <a:endParaRPr sz="2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 u="sng" dirty="0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marklewisfriedman@gmail.com</a:t>
            </a:r>
            <a:endParaRPr sz="2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45" y="-916019"/>
            <a:ext cx="3948488" cy="39484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14" y="2231852"/>
            <a:ext cx="1071562" cy="10715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4" y="2430847"/>
            <a:ext cx="2380831" cy="6016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7" y="3911600"/>
            <a:ext cx="1953038" cy="671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45" y="3574359"/>
            <a:ext cx="2019300" cy="1346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43" y="4025900"/>
            <a:ext cx="2629977" cy="6717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43" y="3685117"/>
            <a:ext cx="1653946" cy="11246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95" y="2362985"/>
            <a:ext cx="2776911" cy="7612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9" y="2420480"/>
            <a:ext cx="1931821" cy="9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000" dirty="0">
                <a:hlinkClick r:id="rId3" action="ppaction://hlinkfile"/>
              </a:rPr>
              <a:t>Video: Cómo afectan los desechos? 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386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>
            <a:extLst>
              <a:ext uri="{FF2B5EF4-FFF2-40B4-BE49-F238E27FC236}">
                <a16:creationId xmlns:a16="http://schemas.microsoft.com/office/drawing/2014/main" id="{8DAF9469-8D8F-4297-8ABA-E2B7CD2CB8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6114" r="6154"/>
          <a:stretch>
            <a:fillRect/>
          </a:stretch>
        </p:blipFill>
        <p:spPr bwMode="auto">
          <a:xfrm>
            <a:off x="3794760" y="962025"/>
            <a:ext cx="5228924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2">
            <a:extLst>
              <a:ext uri="{FF2B5EF4-FFF2-40B4-BE49-F238E27FC236}">
                <a16:creationId xmlns:a16="http://schemas.microsoft.com/office/drawing/2014/main" id="{2889CE89-2F64-49F0-B376-CC524172092D}"/>
              </a:ext>
            </a:extLst>
          </p:cNvPr>
          <p:cNvSpPr>
            <a:spLocks/>
          </p:cNvSpPr>
          <p:nvPr/>
        </p:nvSpPr>
        <p:spPr bwMode="auto">
          <a:xfrm>
            <a:off x="786208" y="1600200"/>
            <a:ext cx="2881666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206375" indent="-166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</a:pP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Regula el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estado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de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animo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y el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crecimiento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</a:pPr>
            <a:endParaRPr lang="en-US" altLang="en-US" sz="1600" b="1" dirty="0">
              <a:solidFill>
                <a:srgbClr val="7F7F7F"/>
              </a:solidFill>
              <a:cs typeface="Arial" panose="020B0604020202020204" pitchFamily="34" charset="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</a:pP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Responsable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por el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desarrollo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de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funciones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sexuales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y el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proceso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reproductivo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.</a:t>
            </a: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</a:pPr>
            <a:endParaRPr lang="en-US" altLang="en-US" sz="1600" b="1" dirty="0">
              <a:solidFill>
                <a:srgbClr val="7F7F7F"/>
              </a:solidFill>
              <a:cs typeface="Arial" panose="020B0604020202020204" pitchFamily="34" charset="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</a:pP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Responsable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por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la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función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de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los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tejidos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.</a:t>
            </a:r>
          </a:p>
          <a:p>
            <a:pPr marL="39687" indent="0"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  <a:buNone/>
            </a:pP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3AA2D6"/>
              </a:buClr>
            </a:pP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 Regula el </a:t>
            </a:r>
            <a:r>
              <a:rPr lang="en-US" altLang="en-US" sz="1600" b="1" dirty="0" err="1">
                <a:solidFill>
                  <a:srgbClr val="7F7F7F"/>
                </a:solidFill>
                <a:cs typeface="Arial" panose="020B0604020202020204" pitchFamily="34" charset="0"/>
              </a:rPr>
              <a:t>metabolismo</a:t>
            </a:r>
            <a:r>
              <a:rPr lang="en-US" altLang="en-US" sz="1600" b="1" dirty="0">
                <a:solidFill>
                  <a:srgbClr val="7F7F7F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EC1904B3-BF89-4E22-9A28-127D8C7B0A83}"/>
              </a:ext>
            </a:extLst>
          </p:cNvPr>
          <p:cNvSpPr>
            <a:spLocks/>
          </p:cNvSpPr>
          <p:nvPr/>
        </p:nvSpPr>
        <p:spPr bwMode="auto">
          <a:xfrm>
            <a:off x="1143000" y="400050"/>
            <a:ext cx="7258050" cy="457200"/>
          </a:xfrm>
          <a:prstGeom prst="rect">
            <a:avLst/>
          </a:prstGeom>
          <a:solidFill>
            <a:srgbClr val="4CA1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11C92FC6-47F8-4B93-83C3-76EA31C6ABFA}"/>
              </a:ext>
            </a:extLst>
          </p:cNvPr>
          <p:cNvSpPr>
            <a:spLocks/>
          </p:cNvSpPr>
          <p:nvPr/>
        </p:nvSpPr>
        <p:spPr bwMode="auto">
          <a:xfrm>
            <a:off x="1143000" y="400050"/>
            <a:ext cx="7258050" cy="457200"/>
          </a:xfrm>
          <a:prstGeom prst="rect">
            <a:avLst/>
          </a:prstGeom>
          <a:solidFill>
            <a:srgbClr val="4CA1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D3598529-3EE0-4713-AC21-74E023440843}"/>
              </a:ext>
            </a:extLst>
          </p:cNvPr>
          <p:cNvSpPr>
            <a:spLocks/>
          </p:cNvSpPr>
          <p:nvPr/>
        </p:nvSpPr>
        <p:spPr bwMode="auto">
          <a:xfrm>
            <a:off x="1200150" y="319088"/>
            <a:ext cx="68675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 anchor="ctr"/>
          <a:lstStyle>
            <a:lvl1pPr marL="39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913"/>
              </a:spcBef>
              <a:buNone/>
            </a:pPr>
            <a:r>
              <a:rPr lang="en-US" altLang="en-US" sz="3000" dirty="0" err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Disruptores</a:t>
            </a:r>
            <a:r>
              <a:rPr lang="en-US" altLang="en-US" sz="30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 </a:t>
            </a:r>
            <a:r>
              <a:rPr lang="en-US" altLang="en-US" sz="3000" dirty="0" err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Endocrinos</a:t>
            </a:r>
            <a:endParaRPr lang="en-US" altLang="en-US" sz="30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A0EE9-6587-4CA2-8B58-002B5244489E}"/>
              </a:ext>
            </a:extLst>
          </p:cNvPr>
          <p:cNvSpPr/>
          <p:nvPr/>
        </p:nvSpPr>
        <p:spPr>
          <a:xfrm>
            <a:off x="848748" y="123086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rial" pitchFamily="5" charset="0"/>
                <a:ea typeface="Arial" pitchFamily="5" charset="0"/>
              </a:rPr>
              <a:t>SISTEMA ENDOCRINO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 pitchFamily="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360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>
            <a:extLst>
              <a:ext uri="{FF2B5EF4-FFF2-40B4-BE49-F238E27FC236}">
                <a16:creationId xmlns:a16="http://schemas.microsoft.com/office/drawing/2014/main" id="{A1D6415F-D265-4798-81F6-30250188E01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43150"/>
            <a:ext cx="9477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>
            <a:extLst>
              <a:ext uri="{FF2B5EF4-FFF2-40B4-BE49-F238E27FC236}">
                <a16:creationId xmlns:a16="http://schemas.microsoft.com/office/drawing/2014/main" id="{12476DBD-E085-4464-AFBD-5C3CCBE48E21}"/>
              </a:ext>
            </a:extLst>
          </p:cNvPr>
          <p:cNvSpPr>
            <a:spLocks/>
          </p:cNvSpPr>
          <p:nvPr/>
        </p:nvSpPr>
        <p:spPr bwMode="auto">
          <a:xfrm>
            <a:off x="1063896" y="3437336"/>
            <a:ext cx="3353992" cy="131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206375" indent="-166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BISFENOL A (BPA)</a:t>
            </a:r>
          </a:p>
          <a:p>
            <a:pPr marL="39687" indent="0" algn="ctr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Plásticos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duros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9687" indent="0" algn="ctr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Químicos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encontrados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el  93% de Norte Americanos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sobre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la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edad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de 6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años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4212" name="Picture 4">
            <a:extLst>
              <a:ext uri="{FF2B5EF4-FFF2-40B4-BE49-F238E27FC236}">
                <a16:creationId xmlns:a16="http://schemas.microsoft.com/office/drawing/2014/main" id="{B2285CEC-6565-4F30-85CC-5D2B8859B5A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>
            <a:fillRect/>
          </a:stretch>
        </p:blipFill>
        <p:spPr bwMode="auto">
          <a:xfrm>
            <a:off x="1378744" y="1629966"/>
            <a:ext cx="1547813" cy="1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5">
            <a:extLst>
              <a:ext uri="{FF2B5EF4-FFF2-40B4-BE49-F238E27FC236}">
                <a16:creationId xmlns:a16="http://schemas.microsoft.com/office/drawing/2014/main" id="{2038EE2B-9D81-4D8E-A507-35171DAA2EE9}"/>
              </a:ext>
            </a:extLst>
          </p:cNvPr>
          <p:cNvSpPr>
            <a:spLocks/>
          </p:cNvSpPr>
          <p:nvPr/>
        </p:nvSpPr>
        <p:spPr bwMode="auto">
          <a:xfrm>
            <a:off x="5029200" y="3437335"/>
            <a:ext cx="21812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206375" indent="-166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FTALATOS</a:t>
            </a:r>
          </a:p>
          <a:p>
            <a:pPr marL="39687" indent="0" algn="ctr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Plásticos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blandos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bolsas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plásticas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94214" name="Picture 6">
            <a:extLst>
              <a:ext uri="{FF2B5EF4-FFF2-40B4-BE49-F238E27FC236}">
                <a16:creationId xmlns:a16="http://schemas.microsoft.com/office/drawing/2014/main" id="{C4044990-3595-4A6B-889F-98BFCF119AC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98" y="1371600"/>
            <a:ext cx="67270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>
            <a:extLst>
              <a:ext uri="{FF2B5EF4-FFF2-40B4-BE49-F238E27FC236}">
                <a16:creationId xmlns:a16="http://schemas.microsoft.com/office/drawing/2014/main" id="{E8D7BC9E-7251-4F19-A9FA-A80FB89099E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42875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8">
            <a:extLst>
              <a:ext uri="{FF2B5EF4-FFF2-40B4-BE49-F238E27FC236}">
                <a16:creationId xmlns:a16="http://schemas.microsoft.com/office/drawing/2014/main" id="{7B9E27BF-CCC1-403B-8402-731446F45A3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314450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9">
            <a:extLst>
              <a:ext uri="{FF2B5EF4-FFF2-40B4-BE49-F238E27FC236}">
                <a16:creationId xmlns:a16="http://schemas.microsoft.com/office/drawing/2014/main" id="{79B9EE12-E301-4F9F-B4E6-EE6556A0D85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1600200"/>
            <a:ext cx="86558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0">
            <a:extLst>
              <a:ext uri="{FF2B5EF4-FFF2-40B4-BE49-F238E27FC236}">
                <a16:creationId xmlns:a16="http://schemas.microsoft.com/office/drawing/2014/main" id="{40803696-35A0-442A-8B7F-6DB9B8AD19FB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999">
            <a:off x="6143625" y="2307430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9" name="Rectangle 11">
            <a:extLst>
              <a:ext uri="{FF2B5EF4-FFF2-40B4-BE49-F238E27FC236}">
                <a16:creationId xmlns:a16="http://schemas.microsoft.com/office/drawing/2014/main" id="{EA8075C8-F0CF-4FAF-A78E-6EF018C1ADA6}"/>
              </a:ext>
            </a:extLst>
          </p:cNvPr>
          <p:cNvSpPr>
            <a:spLocks/>
          </p:cNvSpPr>
          <p:nvPr/>
        </p:nvSpPr>
        <p:spPr bwMode="auto">
          <a:xfrm>
            <a:off x="1143000" y="400050"/>
            <a:ext cx="7258050" cy="457200"/>
          </a:xfrm>
          <a:prstGeom prst="rect">
            <a:avLst/>
          </a:prstGeom>
          <a:solidFill>
            <a:srgbClr val="4CA1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id="{9C1B745D-AF97-437D-B627-BF18AC8D45FE}"/>
              </a:ext>
            </a:extLst>
          </p:cNvPr>
          <p:cNvSpPr>
            <a:spLocks/>
          </p:cNvSpPr>
          <p:nvPr/>
        </p:nvSpPr>
        <p:spPr bwMode="auto">
          <a:xfrm>
            <a:off x="1200150" y="319088"/>
            <a:ext cx="68675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 anchor="ctr"/>
          <a:lstStyle>
            <a:lvl1pPr marL="39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913"/>
              </a:spcBef>
              <a:buNone/>
            </a:pPr>
            <a:r>
              <a:rPr lang="en-US" altLang="en-US" sz="2700" dirty="0" err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Plásticos</a:t>
            </a:r>
            <a:r>
              <a:rPr lang="en-US" altLang="en-US" sz="27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 </a:t>
            </a:r>
            <a:r>
              <a:rPr lang="en-US" altLang="en-US" sz="2700" dirty="0" err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Tóxicos</a:t>
            </a:r>
            <a:endParaRPr lang="en-US" altLang="en-US" sz="2700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  <a:sym typeface="Arial Black" panose="020B0A04020102020204" pitchFamily="34" charset="0"/>
            </a:endParaRPr>
          </a:p>
        </p:txBody>
      </p:sp>
      <p:pic>
        <p:nvPicPr>
          <p:cNvPr id="94221" name="Picture 13">
            <a:extLst>
              <a:ext uri="{FF2B5EF4-FFF2-40B4-BE49-F238E27FC236}">
                <a16:creationId xmlns:a16="http://schemas.microsoft.com/office/drawing/2014/main" id="{C6B44BDA-9841-4337-9684-7C2E00F7479C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28601"/>
            <a:ext cx="1028700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2" name="Picture 14">
            <a:extLst>
              <a:ext uri="{FF2B5EF4-FFF2-40B4-BE49-F238E27FC236}">
                <a16:creationId xmlns:a16="http://schemas.microsoft.com/office/drawing/2014/main" id="{00A41882-FB16-4764-B5AC-69C61A91574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8601"/>
            <a:ext cx="1028700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820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5" y="0"/>
            <a:ext cx="8626642" cy="4439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FE5CA-50FF-4085-A483-0D550D726410}"/>
              </a:ext>
            </a:extLst>
          </p:cNvPr>
          <p:cNvSpPr txBox="1"/>
          <p:nvPr/>
        </p:nvSpPr>
        <p:spPr>
          <a:xfrm>
            <a:off x="922985" y="4435614"/>
            <a:ext cx="8082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Microplásticos</a:t>
            </a:r>
            <a:r>
              <a:rPr lang="en-US" sz="2000" b="1" dirty="0"/>
              <a:t> y </a:t>
            </a:r>
            <a:r>
              <a:rPr lang="en-US" sz="2000" b="1" dirty="0" err="1"/>
              <a:t>nanoplásticos</a:t>
            </a:r>
            <a:r>
              <a:rPr lang="en-US" sz="2000" b="1" dirty="0"/>
              <a:t> se </a:t>
            </a:r>
            <a:r>
              <a:rPr lang="en-US" sz="2000" b="1" dirty="0" err="1"/>
              <a:t>incorporan</a:t>
            </a:r>
            <a:r>
              <a:rPr lang="en-US" sz="2000" b="1" dirty="0"/>
              <a:t> a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</a:p>
          <a:p>
            <a:r>
              <a:rPr lang="en-US" sz="2000" b="1" dirty="0" err="1"/>
              <a:t>organos</a:t>
            </a:r>
            <a:r>
              <a:rPr lang="en-US" sz="2000" b="1" dirty="0"/>
              <a:t> y </a:t>
            </a:r>
            <a:r>
              <a:rPr lang="en-US" sz="2000" b="1" dirty="0" err="1"/>
              <a:t>tejidos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39605-0403-4496-8FEA-3EE83D8D6419}"/>
              </a:ext>
            </a:extLst>
          </p:cNvPr>
          <p:cNvSpPr txBox="1"/>
          <p:nvPr/>
        </p:nvSpPr>
        <p:spPr>
          <a:xfrm>
            <a:off x="1888958" y="2755232"/>
            <a:ext cx="1768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Hígado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AF221-CB78-48C7-BEF4-ABC990E0FF0D}"/>
              </a:ext>
            </a:extLst>
          </p:cNvPr>
          <p:cNvSpPr txBox="1"/>
          <p:nvPr/>
        </p:nvSpPr>
        <p:spPr>
          <a:xfrm>
            <a:off x="3862137" y="3063009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estómago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5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C4E48610-251F-46ED-85F5-0DDFACAD139A}"/>
              </a:ext>
            </a:extLst>
          </p:cNvPr>
          <p:cNvGraphicFramePr>
            <a:graphicFrameLocks/>
          </p:cNvGraphicFramePr>
          <p:nvPr/>
        </p:nvGraphicFramePr>
        <p:xfrm>
          <a:off x="1809750" y="323850"/>
          <a:ext cx="5429250" cy="437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BC38AC28-B535-4B5E-98EE-43F2D3E6898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3387" y="-704850"/>
          <a:ext cx="8148638" cy="624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164" name="Rectangle 3">
            <a:extLst>
              <a:ext uri="{FF2B5EF4-FFF2-40B4-BE49-F238E27FC236}">
                <a16:creationId xmlns:a16="http://schemas.microsoft.com/office/drawing/2014/main" id="{8313BC5E-7A40-40D7-B634-82D07506C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-1600200"/>
            <a:ext cx="5943600" cy="857250"/>
          </a:xfrm>
        </p:spPr>
        <p:txBody>
          <a:bodyPr spcFirstLastPara="1" vert="horz" wrap="square" lIns="68580" tIns="34290" rIns="99060" bIns="34290" rtlCol="0" anchor="ctr" anchorCtr="0">
            <a:normAutofit/>
          </a:bodyPr>
          <a:lstStyle/>
          <a:p>
            <a:r>
              <a:rPr lang="en-US" altLang="en-US"/>
              <a:t>Photo of plastics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4E3FA1A-02F3-4964-A1A4-324B68D21EEB}"/>
              </a:ext>
            </a:extLst>
          </p:cNvPr>
          <p:cNvSpPr>
            <a:spLocks/>
          </p:cNvSpPr>
          <p:nvPr/>
        </p:nvSpPr>
        <p:spPr bwMode="auto">
          <a:xfrm>
            <a:off x="3190875" y="3990975"/>
            <a:ext cx="58293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ts val="1050"/>
              </a:spcBef>
              <a:buNone/>
            </a:pPr>
            <a:r>
              <a:rPr lang="es-ES" altLang="en-US" sz="1800" b="1" dirty="0">
                <a:cs typeface="Arial" panose="020B0604020202020204" pitchFamily="34" charset="0"/>
              </a:rPr>
              <a:t>de plásticos recolectados dieron positivo por químicos que imitan a las hormonas después de la exposición al sol, lavado de platos y microondas</a:t>
            </a:r>
            <a:r>
              <a:rPr lang="en-US" altLang="en-US" sz="1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F9650CC4-03C4-44A4-8074-DB916850E932}"/>
              </a:ext>
            </a:extLst>
          </p:cNvPr>
          <p:cNvSpPr>
            <a:spLocks/>
          </p:cNvSpPr>
          <p:nvPr/>
        </p:nvSpPr>
        <p:spPr bwMode="auto">
          <a:xfrm>
            <a:off x="1704975" y="3914774"/>
            <a:ext cx="17859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cs typeface="Arial" panose="020B0604020202020204" pitchFamily="34" charset="0"/>
              </a:rPr>
              <a:t>95% </a:t>
            </a:r>
          </a:p>
        </p:txBody>
      </p:sp>
      <p:sp>
        <p:nvSpPr>
          <p:cNvPr id="92167" name="Rectangle 6">
            <a:extLst>
              <a:ext uri="{FF2B5EF4-FFF2-40B4-BE49-F238E27FC236}">
                <a16:creationId xmlns:a16="http://schemas.microsoft.com/office/drawing/2014/main" id="{8D8AE898-2092-4343-BD10-84C704E109B6}"/>
              </a:ext>
            </a:extLst>
          </p:cNvPr>
          <p:cNvSpPr>
            <a:spLocks/>
          </p:cNvSpPr>
          <p:nvPr/>
        </p:nvSpPr>
        <p:spPr bwMode="auto">
          <a:xfrm>
            <a:off x="1190517" y="-106914"/>
            <a:ext cx="7610583" cy="1249914"/>
          </a:xfrm>
          <a:prstGeom prst="rect">
            <a:avLst/>
          </a:prstGeom>
          <a:solidFill>
            <a:srgbClr val="4CA1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2168" name="Rectangle 7">
            <a:extLst>
              <a:ext uri="{FF2B5EF4-FFF2-40B4-BE49-F238E27FC236}">
                <a16:creationId xmlns:a16="http://schemas.microsoft.com/office/drawing/2014/main" id="{537B8941-881D-41E3-B4DF-6633AE5224B6}"/>
              </a:ext>
            </a:extLst>
          </p:cNvPr>
          <p:cNvSpPr>
            <a:spLocks/>
          </p:cNvSpPr>
          <p:nvPr/>
        </p:nvSpPr>
        <p:spPr bwMode="auto">
          <a:xfrm>
            <a:off x="3190874" y="203558"/>
            <a:ext cx="5495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ts val="1388"/>
              </a:spcBef>
              <a:buNone/>
            </a:pP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De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productos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plásticos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colectados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en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un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estudio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contenian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químicos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que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actuaban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como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la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hormona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estrógeno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(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características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FFFF"/>
                </a:solidFill>
                <a:cs typeface="Arial" panose="020B0604020202020204" pitchFamily="34" charset="0"/>
              </a:rPr>
              <a:t>femeninas</a:t>
            </a:r>
            <a:r>
              <a:rPr lang="en-US" altLang="en-US" sz="1800" dirty="0">
                <a:solidFill>
                  <a:srgbClr val="FFFF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2169" name="Rectangle 8">
            <a:extLst>
              <a:ext uri="{FF2B5EF4-FFF2-40B4-BE49-F238E27FC236}">
                <a16:creationId xmlns:a16="http://schemas.microsoft.com/office/drawing/2014/main" id="{FB2AB3F7-E50D-4F30-8CEF-4E3A9B314B7F}"/>
              </a:ext>
            </a:extLst>
          </p:cNvPr>
          <p:cNvSpPr>
            <a:spLocks/>
          </p:cNvSpPr>
          <p:nvPr/>
        </p:nvSpPr>
        <p:spPr bwMode="auto">
          <a:xfrm>
            <a:off x="1704975" y="304800"/>
            <a:ext cx="2009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FF"/>
                </a:solidFill>
                <a:cs typeface="Arial" panose="020B0604020202020204" pitchFamily="34" charset="0"/>
              </a:rPr>
              <a:t>70% </a:t>
            </a:r>
          </a:p>
        </p:txBody>
      </p:sp>
      <p:sp>
        <p:nvSpPr>
          <p:cNvPr id="92170" name="TextBox 12">
            <a:extLst>
              <a:ext uri="{FF2B5EF4-FFF2-40B4-BE49-F238E27FC236}">
                <a16:creationId xmlns:a16="http://schemas.microsoft.com/office/drawing/2014/main" id="{88FF523A-4512-48A2-AA86-58DDE272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975" y="178712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64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0" grpId="0">
        <p:bldAsOne/>
      </p:bldGraphic>
      <p:bldP spid="3076" grpId="0" autoUpdateAnimBg="0"/>
      <p:bldP spid="307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4">
            <a:extLst>
              <a:ext uri="{FF2B5EF4-FFF2-40B4-BE49-F238E27FC236}">
                <a16:creationId xmlns:a16="http://schemas.microsoft.com/office/drawing/2014/main" id="{00711430-1351-476D-8B68-D843DB26A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350" y="1771650"/>
            <a:ext cx="19431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3491" name="Line 5">
            <a:extLst>
              <a:ext uri="{FF2B5EF4-FFF2-40B4-BE49-F238E27FC236}">
                <a16:creationId xmlns:a16="http://schemas.microsoft.com/office/drawing/2014/main" id="{CC50D10A-DE82-4DA9-8495-C758F7A48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1714500"/>
            <a:ext cx="19431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3492" name="Line 7">
            <a:extLst>
              <a:ext uri="{FF2B5EF4-FFF2-40B4-BE49-F238E27FC236}">
                <a16:creationId xmlns:a16="http://schemas.microsoft.com/office/drawing/2014/main" id="{E99B9705-2AEE-409F-9E3B-7C1B4B0667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3150" y="2857500"/>
            <a:ext cx="9715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3493" name="Line 9">
            <a:extLst>
              <a:ext uri="{FF2B5EF4-FFF2-40B4-BE49-F238E27FC236}">
                <a16:creationId xmlns:a16="http://schemas.microsoft.com/office/drawing/2014/main" id="{856F711E-7531-499F-A06A-09617288A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0750" y="2914650"/>
            <a:ext cx="9715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3494" name="Text Box 13">
            <a:extLst>
              <a:ext uri="{FF2B5EF4-FFF2-40B4-BE49-F238E27FC236}">
                <a16:creationId xmlns:a16="http://schemas.microsoft.com/office/drawing/2014/main" id="{F481152E-2B2A-4A6E-9AEC-19022F43E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72" y="171451"/>
            <a:ext cx="6536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n-US" sz="2700" b="1" dirty="0">
                <a:solidFill>
                  <a:srgbClr val="00004D"/>
                </a:solidFill>
                <a:cs typeface="Arial" panose="020B0604020202020204" pitchFamily="34" charset="0"/>
              </a:rPr>
              <a:t>Las partículas de plástico atraen sustancias químicas en el océano</a:t>
            </a:r>
            <a:endParaRPr lang="en-US" altLang="en-US" sz="1800" b="1" dirty="0">
              <a:solidFill>
                <a:srgbClr val="00004D"/>
              </a:solidFill>
              <a:cs typeface="Arial" panose="020B0604020202020204" pitchFamily="34" charset="0"/>
            </a:endParaRPr>
          </a:p>
        </p:txBody>
      </p:sp>
      <p:pic>
        <p:nvPicPr>
          <p:cNvPr id="63495" name="Picture 14" descr="pellets and pops">
            <a:extLst>
              <a:ext uri="{FF2B5EF4-FFF2-40B4-BE49-F238E27FC236}">
                <a16:creationId xmlns:a16="http://schemas.microsoft.com/office/drawing/2014/main" id="{1DE584E7-006A-4327-B2CE-679F0439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64630"/>
            <a:ext cx="6858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8">
            <a:extLst>
              <a:ext uri="{FF2B5EF4-FFF2-40B4-BE49-F238E27FC236}">
                <a16:creationId xmlns:a16="http://schemas.microsoft.com/office/drawing/2014/main" id="{5C51BE8A-6442-469B-9196-C915BB0DF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868" y="296658"/>
            <a:ext cx="2286000" cy="186609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3497" name="Rectangle 7">
            <a:extLst>
              <a:ext uri="{FF2B5EF4-FFF2-40B4-BE49-F238E27FC236}">
                <a16:creationId xmlns:a16="http://schemas.microsoft.com/office/drawing/2014/main" id="{0C58718F-FD3C-4A9A-ADCA-1930D9EA4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869" y="290158"/>
            <a:ext cx="223802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A2D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>
                <a:solidFill>
                  <a:schemeClr val="bg1"/>
                </a:solidFill>
                <a:cs typeface="Arial" panose="020B0604020202020204" pitchFamily="34" charset="0"/>
              </a:rPr>
              <a:t>Este pellet podría tener hasta 1 millón de veces la concentración química que el agua que lo rodea</a:t>
            </a:r>
            <a:endParaRPr lang="en-US" altLang="en-US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63498" name="Straight Arrow Connector 10">
            <a:extLst>
              <a:ext uri="{FF2B5EF4-FFF2-40B4-BE49-F238E27FC236}">
                <a16:creationId xmlns:a16="http://schemas.microsoft.com/office/drawing/2014/main" id="{F5FA7F1F-0C40-4929-893C-B3C1644B5EE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257455" y="2285406"/>
            <a:ext cx="571500" cy="1190"/>
          </a:xfrm>
          <a:prstGeom prst="straightConnector1">
            <a:avLst/>
          </a:prstGeom>
          <a:noFill/>
          <a:ln w="539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D57EAB-B833-4FA3-906D-B9B285755260}"/>
              </a:ext>
            </a:extLst>
          </p:cNvPr>
          <p:cNvSpPr txBox="1"/>
          <p:nvPr/>
        </p:nvSpPr>
        <p:spPr>
          <a:xfrm>
            <a:off x="4572000" y="3761121"/>
            <a:ext cx="2457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Dias </a:t>
            </a:r>
            <a:r>
              <a:rPr lang="en-US" sz="4400" b="1" dirty="0" err="1">
                <a:solidFill>
                  <a:schemeClr val="tx1"/>
                </a:solidFill>
              </a:rPr>
              <a:t>en</a:t>
            </a:r>
            <a:r>
              <a:rPr lang="en-US" sz="4400" b="1" dirty="0">
                <a:solidFill>
                  <a:schemeClr val="tx1"/>
                </a:solidFill>
              </a:rPr>
              <a:t> el mar</a:t>
            </a:r>
          </a:p>
        </p:txBody>
      </p:sp>
    </p:spTree>
    <p:extLst>
      <p:ext uri="{BB962C8B-B14F-4D97-AF65-F5344CB8AC3E}">
        <p14:creationId xmlns:p14="http://schemas.microsoft.com/office/powerpoint/2010/main" val="36609749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AC3915B8-E3D3-4307-9401-1A464EA6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EEE2B44E-0571-450F-9AC9-D042615D6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cs typeface="ＭＳ Ｐゴシック" panose="020B0600070205080204" pitchFamily="34" charset="-128"/>
            </a:endParaRPr>
          </a:p>
        </p:txBody>
      </p:sp>
      <p:pic>
        <p:nvPicPr>
          <p:cNvPr id="61444" name="Picture 3" descr="fish_plastic">
            <a:extLst>
              <a:ext uri="{FF2B5EF4-FFF2-40B4-BE49-F238E27FC236}">
                <a16:creationId xmlns:a16="http://schemas.microsoft.com/office/drawing/2014/main" id="{BD5382DD-26AB-4CA1-BCE1-9E01A690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9" y="-114300"/>
            <a:ext cx="8547971" cy="5128260"/>
          </a:xfrm>
          <a:prstGeom prst="rect">
            <a:avLst/>
          </a:prstGeom>
          <a:noFill/>
          <a:ln w="508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46831"/>
      </p:ext>
    </p:extLst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1322</Words>
  <Application>Microsoft Office PowerPoint</Application>
  <PresentationFormat>On-screen Show (16:9)</PresentationFormat>
  <Paragraphs>168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Oswald</vt:lpstr>
      <vt:lpstr>Montserrat</vt:lpstr>
      <vt:lpstr>Arial Black</vt:lpstr>
      <vt:lpstr>Arial</vt:lpstr>
      <vt:lpstr>ＭＳ Ｐゴシック</vt:lpstr>
      <vt:lpstr>Raleway</vt:lpstr>
      <vt:lpstr>Wingdings</vt:lpstr>
      <vt:lpstr>Calibri</vt:lpstr>
      <vt:lpstr>Playfair Display</vt:lpstr>
      <vt:lpstr>Pop</vt:lpstr>
      <vt:lpstr>PowerPoint Presentation</vt:lpstr>
      <vt:lpstr>Investigando Microplásticos</vt:lpstr>
      <vt:lpstr>Video: Cómo afectan los desechos? </vt:lpstr>
      <vt:lpstr>PowerPoint Presentation</vt:lpstr>
      <vt:lpstr>PowerPoint Presentation</vt:lpstr>
      <vt:lpstr>PowerPoint Presentation</vt:lpstr>
      <vt:lpstr>Photo of plastics</vt:lpstr>
      <vt:lpstr>PowerPoint Presentation</vt:lpstr>
      <vt:lpstr>PowerPoint Presentation</vt:lpstr>
      <vt:lpstr>PowerPoint Presentation</vt:lpstr>
      <vt:lpstr>Equipo del Océano</vt:lpstr>
      <vt:lpstr>PowerPoint Presentation</vt:lpstr>
      <vt:lpstr>Ejemplo de muestra  de oceáno</vt:lpstr>
      <vt:lpstr>Video: impacto microplásticos</vt:lpstr>
      <vt:lpstr>PowerPoint Presentation</vt:lpstr>
      <vt:lpstr>Cómo se obtienen las muestras</vt:lpstr>
      <vt:lpstr>PowerPoint Presentation</vt:lpstr>
      <vt:lpstr>Ejemplo de muestra de arena</vt:lpstr>
      <vt:lpstr>Video: microplásticos en la arena  </vt:lpstr>
      <vt:lpstr>  Video: albatros</vt:lpstr>
      <vt:lpstr>Actividad práctica de arena </vt:lpstr>
      <vt:lpstr>Equipo de gusanos</vt:lpstr>
      <vt:lpstr>Video: gusanos que comen plástico</vt:lpstr>
      <vt:lpstr>Beneficios de este tipo de Proyectos </vt:lpstr>
      <vt:lpstr>PowerPoint Presentation</vt:lpstr>
      <vt:lpstr>SOLUCIONES:  Reducir el uso de plastico en nuestras vidas! {envoltorios de comida!!}  Reciclar el plástico existente. La ciencia existe para hacer esto.   Sustituir el plástico por elementos biodegradables {Envoltorios de papel, bamboo, bolsas de maicena, utensilios comestibles}   Presiona para que las empresas limpien sus contaminantes.  Regulaciones más eficientes, fuertes y que se apliquen efectivamente por el gobierno, creando a la vez nuevos trabajos e invenciones. </vt:lpstr>
      <vt:lpstr>GRACIAS por recibirnos en Valdivia, Chile  Ojalá se motiven para colaborar y trabajar juntos </vt:lpstr>
      <vt:lpstr>Contacto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Investigando Microplasticos</dc:title>
  <dc:creator>Carla Christie</dc:creator>
  <cp:lastModifiedBy>Mark Friedman</cp:lastModifiedBy>
  <cp:revision>44</cp:revision>
  <dcterms:modified xsi:type="dcterms:W3CDTF">2018-05-11T21:39:30Z</dcterms:modified>
</cp:coreProperties>
</file>